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26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6. Arrays and Plotting" id="{5A99FB2E-B1C8-49EF-B5C4-F269D1C2F85F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7. Dictionaries and Strings" id="{3332E73E-2672-4BAE-BBE7-F6A1F5663549}">
          <p14:sldIdLst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8. Classes" id="{98B49835-5147-4F7E-AEEF-167590B13746}">
          <p14:sldIdLst>
            <p14:sldId id="318"/>
            <p14:sldId id="319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4/18/2025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1" y="147483"/>
            <a:ext cx="1681316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(1)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5AEE9-7402-0FC1-EBD7-0C620428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4" y="1964608"/>
            <a:ext cx="8525239" cy="479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D5FA-8E38-047D-5682-8487E76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88" y="3969242"/>
            <a:ext cx="4905058" cy="2244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F452-50CD-6667-1FF5-BE784D9E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A503306-D417-70FA-EE62-02281AA8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(2)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3D52-21A9-D4B7-04DA-CD4A5162A34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8D602-EA66-D059-04D8-930E169B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97" y="1954776"/>
            <a:ext cx="8457374" cy="477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826491-3EA6-9B8E-E701-4BED2D95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36" y="4011560"/>
            <a:ext cx="4553428" cy="2561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75EF-7B80-8294-57E1-24EC1E42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D7CDDB-0257-8831-4DA9-A829D07E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(1) using </a:t>
            </a:r>
            <a:r>
              <a:rPr lang="en-US" b="1" dirty="0"/>
              <a:t>eval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BC193-806C-EBDB-A60E-9A63A7788EC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45CF8B-E3EC-9CEB-BD8A-B3F9F03E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91" y="1974440"/>
            <a:ext cx="7638047" cy="47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8B57-CB8D-4545-D19A-991952D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52" y="4048772"/>
            <a:ext cx="5200857" cy="269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93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7DCE-D00D-7B39-C88F-19223A80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C3BB54-C59C-C4D6-009D-118390FD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(2) using </a:t>
            </a:r>
            <a:r>
              <a:rPr lang="en-US" b="1" dirty="0"/>
              <a:t>exec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72EC3-78B6-B3BC-25DF-62F1C276A06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E61EB-DA18-9C1F-D79A-46C6CEC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45" y="1964608"/>
            <a:ext cx="7678236" cy="48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8081-4C2B-BAB1-5B0F-970A3C7C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4418207"/>
            <a:ext cx="4750363" cy="180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3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0814-A44C-DF8C-F32C-B474BEA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AC0929-9116-A868-BC99-F93F3C17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5.3 Reading Data from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F4144-8348-F5C3-4D24-DDAEA09C1C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7AFEB-0C2A-02C7-EE42-8C0DF3D4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74" y="1935111"/>
            <a:ext cx="7359752" cy="479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10E66-D5BA-8FF3-F3BD-DE8D581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86" y="4145097"/>
            <a:ext cx="4678274" cy="224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89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8867-1E86-72D0-8FBB-761D63AB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3F42FD1-FC2F-9337-9096-2E371566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5.4 Writing Data to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BBD6A-FCF5-88BB-D6CA-573C5D05695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B9FBD-4EB4-5188-AADF-05DA81E58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16" y="1935111"/>
            <a:ext cx="7331426" cy="483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6E6CC-08D6-DE5A-9FA7-BC2751DB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5" y="4138833"/>
            <a:ext cx="4626224" cy="2629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66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7F0E-BA4E-D0B6-55A5-B983B2AC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AFEFDF-2C33-E5C3-18F1-7492ED53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(1) Standard Python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DE59D-A0A2-FA78-6AC1-A9090A3CEC9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F96EE-1EBC-0F65-6042-A3742778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30" y="1964608"/>
            <a:ext cx="8155701" cy="47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3F37F-4094-EF38-1570-57FC37CC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41" y="2068192"/>
            <a:ext cx="4274881" cy="250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2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79BC-2C1A-03FE-959E-7D272052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16E756-AB5D-E76F-93D6-8CCD5087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(2) Program Self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1A257-3014-28A4-DF42-7BE7ADD1107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BCE87-CCDB-30D4-B86A-6373CADB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2" y="1954776"/>
            <a:ext cx="7847467" cy="467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0DD98-F990-F92E-E1A8-648F5AF7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9" y="2364741"/>
            <a:ext cx="3508406" cy="3800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4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BD9E-DEA2-752E-69C0-67AFD43E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7D897C2-E8F1-A1D0-8E1D-C63717C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5.6 Making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DC48B-EDB2-33D0-139E-992170C78E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D58FE-B902-11EC-628C-22AE8E9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45" y="1944943"/>
            <a:ext cx="7251403" cy="479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3E7C0-E62D-6676-2424-987B842E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17" y="2092426"/>
            <a:ext cx="4023238" cy="402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01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B8064-8681-D82B-AD84-47A67B4E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CCD30A9-377E-75DB-1CBE-3384C1B1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2701-4020-2ADC-D2E8-8554DBEB6D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A1F83-4181-0AE6-05CB-80EEBC213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6234C-FEAC-C4E6-220B-AB6EDD0E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06" y="2566105"/>
            <a:ext cx="4999000" cy="105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92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02397-543A-E2E5-CD15-55325BB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63D0D88-6606-4AE0-6017-520947F7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13024-C5B3-ACA9-9C58-6B1C0526B1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FE914-2E15-9521-1E04-D5E6512D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EB128-056B-AFB6-3222-A02C4250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58" y="4519921"/>
            <a:ext cx="5032657" cy="198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2571-3680-E541-97BB-C12C469B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D22E440-64EA-77FD-307E-AE7A58BD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630EE-8357-9FE4-6B3F-7AC12F1AD9C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0BCE13-3CB4-D48A-9951-E0760A06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C9977-6557-8CC1-8502-7A99614A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220" y="2466962"/>
            <a:ext cx="3524742" cy="256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21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B2CA-E831-C1B0-0436-39323A92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943619-90EE-9E19-2DE4-ECD8566C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22CC9-D312-FE45-0DF6-58283566A5E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4F6243-AAA8-9C5B-F279-8D148A61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5D187-AFC5-30BF-BF27-7E60DC1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973" y="2852308"/>
            <a:ext cx="4022131" cy="295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1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E8A2-FEC1-7E32-109B-9DDDC80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870416B-61B4-4315-CED0-25D43F05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6.3 Plotting Discontinuous and Piecewise-Defined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D0EA4-8BFC-96E1-4260-6788C1262AD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9DD6FB-DFC2-26AA-CD91-880C0BD5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053" y="1942272"/>
            <a:ext cx="7233999" cy="482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168A1-D535-07CE-9F3C-B6FAB87BB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54" y="2494271"/>
            <a:ext cx="4174304" cy="310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E2CA-4DA5-DDE7-96B2-9DDD2AA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A32A29-9E4E-EEB0-7C70-2A973EED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First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ACA94-6A8F-CA8E-6736-D3F5D75603F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17958-2A65-B203-C1B3-69802598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77" y="1952211"/>
            <a:ext cx="7350023" cy="483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A677-4111-5C06-D128-36649D11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000" y="1739348"/>
            <a:ext cx="3440599" cy="272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9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3984-1453-F98E-B29E-D8A5B0F3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6E44E1-8816-76CA-55E6-9FF7F1A2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Second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BAF1-2AEC-AD04-9A82-037C7749BE4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A3780E-04FD-1321-CAFF-FEB4F74E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194" y="1932333"/>
            <a:ext cx="7657910" cy="484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C8EE3-AF1B-1883-4F56-D9DBC6E3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053" y="1828456"/>
            <a:ext cx="3601390" cy="279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8645E-7C5F-E4D9-07A7-A317102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3C5ACFF-A0F9-6039-F186-6AD3F576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Third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1CCBF-66E5-3D7B-8FC6-3D2CBB7014C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BC8599-CBBA-2DD8-403B-E19F20DD8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42890"/>
            <a:ext cx="7279612" cy="481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D0B3B-EDAB-9398-B9C0-8AECD84C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56" y="2375452"/>
            <a:ext cx="4176787" cy="2991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1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EAFC-19D9-2EFC-60AD-4F8C23D3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A0C6A65-D289-DBF3-A144-CF509824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6.5 More Useful Array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96A5B-9DDF-A57B-12E4-E2EC05CD096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BB7BE-ADDE-5F36-4D37-D4972B80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53" y="1972089"/>
            <a:ext cx="6510234" cy="476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CFD61-A285-3B53-AB63-15F1157BB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82" y="3597711"/>
            <a:ext cx="4105527" cy="136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20A1-8830-45C1-FDD8-20EFBBD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0FE8E4-FCDB-C7A9-D376-FD8E3B11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1.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A75D-FDF9-44B5-07B3-991AF600FE2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D4C45-9FC5-BEB1-2E95-AC7AD01F5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04" y="1922393"/>
            <a:ext cx="7657618" cy="481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51CB0-1318-A03F-A892-5E51CC0A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07" y="2083895"/>
            <a:ext cx="4391638" cy="2248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15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50A5-65E5-4227-1859-1E5B7579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6429F68-42E1-6B29-C3A8-D4277901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2. Similarities with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B2974-CD15-9DED-E18A-D7AF143F98E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13-6654-BE6C-4EDD-5AAC13A67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032" y="1962150"/>
            <a:ext cx="7688611" cy="477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9C8A3-A680-090E-651E-826375FD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99" y="1828456"/>
            <a:ext cx="6220748" cy="2314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77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733C1-EA87-46D0-0E16-FCCD01BA4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3F29A6D-23D5-02E0-0C8E-A492EC93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7.3 </a:t>
            </a:r>
            <a:r>
              <a:rPr lang="en-US" altLang="zh-CN" dirty="0"/>
              <a:t>Example: A Dictionary for Polynomials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E180-FF32-C873-894A-D507F4AD7A1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2B5C9-9079-8041-6722-E4DD57AC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87" y="2003936"/>
            <a:ext cx="7605252" cy="467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CA5F5-9DA9-4F14-7ADD-DA821D49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17" y="2370301"/>
            <a:ext cx="3454834" cy="80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0ACEAA-B7D5-7EC5-9637-E761ADBE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86" y="3807226"/>
            <a:ext cx="3778096" cy="68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A84709A-F0D1-9CAF-7653-5BADBE5EAF47}"/>
              </a:ext>
            </a:extLst>
          </p:cNvPr>
          <p:cNvSpPr/>
          <p:nvPr/>
        </p:nvSpPr>
        <p:spPr>
          <a:xfrm>
            <a:off x="8888361" y="3236419"/>
            <a:ext cx="835742" cy="48387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E16D-65F7-999F-4255-C2CFAEC4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41741FB-49E4-1B28-7CF8-BA5901B5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7.4 Example: Reading File Data to a Dictionary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62AFF-D413-2F21-A018-B8EFEB35FE5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BEFBD-ABD3-44B7-4F0A-856FE48A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33" y="1935111"/>
            <a:ext cx="7350895" cy="476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ading/Fetching Data From CSV File Using CSV DictReader Python | CSV ...">
            <a:extLst>
              <a:ext uri="{FF2B5EF4-FFF2-40B4-BE49-F238E27FC236}">
                <a16:creationId xmlns:a16="http://schemas.microsoft.com/office/drawing/2014/main" id="{13786C40-6898-9C61-A906-90F19D58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95" y="1935111"/>
            <a:ext cx="5054722" cy="28432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C60C-6601-4AD0-0DCC-E7EB5F19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500CFB-5BA2-ECF3-B69B-66D46F49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1. String slicing, find and replace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3F1DB-B5B7-C7B0-A735-BEEDE4C108A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6B1192-DB53-AA7B-5A27-D01CE6431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096" y="1954776"/>
            <a:ext cx="7974452" cy="479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84550-0256-E272-AE9B-965A06F9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99" y="1954775"/>
            <a:ext cx="5060263" cy="2420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16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E97D-819A-D355-9B25-10553E86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CEFAA61-7E23-56F2-49B4-819B0474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2. Splitting and Joining String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31049-B0F2-9F05-BEDF-583F5699E3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DDEA49-74C0-7340-D4A4-0FB333F80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89" y="1915447"/>
            <a:ext cx="7915943" cy="48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3EB97-AD99-2562-4F5A-2CBE1DF3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91" y="1828456"/>
            <a:ext cx="4948604" cy="2658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08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E3B5-18D4-390A-F1BC-6EAD112E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B1597FC-6D17-2894-DB2E-5AF5EBE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3. Other String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6F021-D443-8AB2-D90D-244F4A51CF2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48051D-EDF9-60D2-ADBF-495FF371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875159"/>
            <a:ext cx="8037871" cy="492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Python String Methods">
            <a:extLst>
              <a:ext uri="{FF2B5EF4-FFF2-40B4-BE49-F238E27FC236}">
                <a16:creationId xmlns:a16="http://schemas.microsoft.com/office/drawing/2014/main" id="{FE7DA490-47DB-2FF2-06B2-865FF9B5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99" y="1995949"/>
            <a:ext cx="3565259" cy="403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A24A-ECE5-5AE0-A62D-169209E4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28A2ED-9A8D-B684-64CC-938084C0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8.1 Basics of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E9F08-A288-4E0B-93F6-C19B046A3CB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947AF-4A18-F35D-5FE6-C25FB0A19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160" y="1987550"/>
            <a:ext cx="7121525" cy="468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lasses (OOP) | Brilliant Math &amp; Science Wiki">
            <a:extLst>
              <a:ext uri="{FF2B5EF4-FFF2-40B4-BE49-F238E27FC236}">
                <a16:creationId xmlns:a16="http://schemas.microsoft.com/office/drawing/2014/main" id="{4B606110-23B3-55AF-C324-D16A93D9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43" y="1845539"/>
            <a:ext cx="4529725" cy="3166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06105-D5A0-74FF-7411-DBB573D64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27BC924-76B8-8F25-E258-26DA51A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8.2 Protected Class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5CADC-EAE1-919D-03D1-00C1F4DB62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929093-A1A8-73C2-9F34-D41DAC03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94" y="1905614"/>
            <a:ext cx="7732539" cy="48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35B14-6A96-D34C-6AED-FA0C6D56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53" y="1566709"/>
            <a:ext cx="4492215" cy="3517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66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10688</TotalTime>
  <Words>939</Words>
  <Application>Microsoft Office PowerPoint</Application>
  <PresentationFormat>Widescreen</PresentationFormat>
  <Paragraphs>121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 – (1) Interaction for Inputs</vt:lpstr>
      <vt:lpstr>5. User Input and Error Handling 5.1 Reading User Input Data – (2) Interaction for Inputs</vt:lpstr>
      <vt:lpstr>5. User Input and Error Handling 5.2 Flexible User Input (1) using eval</vt:lpstr>
      <vt:lpstr>5. User Input and Error Handling 5.2 Flexible User Input (2) using exec</vt:lpstr>
      <vt:lpstr>5. User Input and Error Handling 5.3 Reading Data from Files</vt:lpstr>
      <vt:lpstr>5. User Input and Error Handling 5.4 Writing Data to Files</vt:lpstr>
      <vt:lpstr>5. User Input and Error Handling 5.5 Handling Errors in Programs (1) Standard Python Exception</vt:lpstr>
      <vt:lpstr>5. User Input and Error Handling 5.5 Handling Errors in Programs (2) Program Self Exception</vt:lpstr>
      <vt:lpstr>5. User Input and Error Handling 5.6 Making Modules</vt:lpstr>
      <vt:lpstr>6. Arrays and Plotting 6.1 NumPy and Array Computing – Part 1</vt:lpstr>
      <vt:lpstr>6. Arrays and Plotting 6.1 NumPy and Array Computing – Part 2</vt:lpstr>
      <vt:lpstr>6. Arrays and Plotting 6.2 Plotting Curves with Matplotlib – Part 1</vt:lpstr>
      <vt:lpstr>6. Arrays and Plotting 6.2 Plotting Curves with Matplotlib – Part 2</vt:lpstr>
      <vt:lpstr>6. Arrays and Plotting 6.3 Plotting Discontinuous and Piecewise-Defined Functions</vt:lpstr>
      <vt:lpstr>6. Arrays and Plotting 6.4 Making a Movie of a Plot – First Alternative</vt:lpstr>
      <vt:lpstr>6. Arrays and Plotting 6.4 Making a Movie of a Plot – Second Alternative</vt:lpstr>
      <vt:lpstr>6. Arrays and Plotting 6.4 Making a Movie of a Plot – Third Alternative</vt:lpstr>
      <vt:lpstr>6. Arrays and Plotting 6.5 More Useful Array Operations</vt:lpstr>
      <vt:lpstr>7. Dictionaries and String 7.1 Dictionaries – 1. Basis</vt:lpstr>
      <vt:lpstr>7. Dictionaries and String 7.1 Dictionaries – 2. Similarities with Lists</vt:lpstr>
      <vt:lpstr>7. Dictionaries and String 7.3 Example: A Dictionary for Polynomials</vt:lpstr>
      <vt:lpstr>7. Dictionaries and String 7.4 Example: Reading File Data to a Dictionary</vt:lpstr>
      <vt:lpstr>7. Dictionaries and String 7.5 String Manipulation – 1. String slicing, find and replace</vt:lpstr>
      <vt:lpstr>7. Dictionaries and String 7.5 String Manipulation – 2. Splitting and Joining String</vt:lpstr>
      <vt:lpstr>7. Dictionaries and String 7.5 String Manipulation – 3. Other String Methods</vt:lpstr>
      <vt:lpstr>8. Classes 8.1 Basics of Classes</vt:lpstr>
      <vt:lpstr>8. Classes 8.2 Protected Class Attributes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77</cp:revision>
  <dcterms:created xsi:type="dcterms:W3CDTF">2025-03-29T02:21:23Z</dcterms:created>
  <dcterms:modified xsi:type="dcterms:W3CDTF">2025-04-18T12:46:50Z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